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05f3ba353d7c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05f3ba353d7c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ef9086fa1fc8d3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ef9086fa1fc8d3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472693717e69f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72693717e69f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472693717e69fb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472693717e69fb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472693717e69fb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472693717e69fb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472693717e69fb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472693717e69fb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90344ed472a2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90344ed472a2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05f3ba353d7c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05f3ba353d7c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lnSpcReduction="10000"/>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he.wikipedia.org/wiki/%D7%A1%D7%99%D7%99%D7%A8%D7%AA_%D7%A6%D7%A0%D7%97%D7%A0%D7%99%D7%9D" TargetMode="External"/><Relationship Id="rId4" Type="http://schemas.openxmlformats.org/officeDocument/2006/relationships/hyperlink" Target="https://he.wikipedia.org/wiki/%D7%94%D7%92%D7%96%D7%A8%D7%94_%D7%94%D7%9E%D7%96%D7%A8%D7%97%D7%99%D7%AA_%D7%91%D7%9E%D7%91%D7%A6%D7%A2_%D7%A9%D7%9C%D7%95%D7%9D_%D7%94%D7%92%D7%9C%D7%99%D7%9C" TargetMode="External"/><Relationship Id="rId10" Type="http://schemas.openxmlformats.org/officeDocument/2006/relationships/image" Target="../media/image10.png"/><Relationship Id="rId9" Type="http://schemas.openxmlformats.org/officeDocument/2006/relationships/image" Target="../media/image2.png"/><Relationship Id="rId5" Type="http://schemas.openxmlformats.org/officeDocument/2006/relationships/hyperlink" Target="https://he.wikipedia.org/wiki/%D7%A7%D7%A8%D7%91_%D7%A1%D7%95%D7%9C%D7%98%D7%90%D7%9F_%D7%99%D7%A2%D7%A7%D7%95%D7%91" TargetMode="External"/><Relationship Id="rId6" Type="http://schemas.openxmlformats.org/officeDocument/2006/relationships/hyperlink" Target="https://he.wikipedia.org/wiki/%D7%97%D7%98%D7%99%D7%91%D7%94_399" TargetMode="External"/><Relationship Id="rId7" Type="http://schemas.openxmlformats.org/officeDocument/2006/relationships/hyperlink" Target="https://he.wikipedia.org/wiki/%D7%99%D7%94%D7%95%D7%93%D7%94_%D7%9B%D7%A5" TargetMode="External"/><Relationship Id="rId8" Type="http://schemas.openxmlformats.org/officeDocument/2006/relationships/hyperlink" Target="https://he.wikipedia.org/wiki/%D7%A6%D7%91%D7%99_%D7%A4%D7%9C%D7%93%D7%9E%D7%9F" TargetMode="External"/></Relationships>
</file>

<file path=ppt/slides/_rels/slide5.xml.rels><?xml version="1.0" encoding="UTF-8" standalone="yes"?><Relationships xmlns="http://schemas.openxmlformats.org/package/2006/relationships"><Relationship Id="rId11" Type="http://schemas.openxmlformats.org/officeDocument/2006/relationships/hyperlink" Target="https://he.wikipedia.org/wiki/%D7%90%D7%9E%D7%99%D7%9F_%D7%92%27%D7%95%D7%9E%D7%90%D7%99%D7%99%D7%9C" TargetMode="External"/><Relationship Id="rId10" Type="http://schemas.openxmlformats.org/officeDocument/2006/relationships/hyperlink" Target="https://he.wikipedia.org/wiki/14_%D7%91%D7%A1%D7%A4%D7%98%D7%9E%D7%91%D7%A8" TargetMode="External"/><Relationship Id="rId13" Type="http://schemas.openxmlformats.org/officeDocument/2006/relationships/hyperlink" Target="https://he.wikipedia.org/wiki/1982" TargetMode="External"/><Relationship Id="rId12" Type="http://schemas.openxmlformats.org/officeDocument/2006/relationships/hyperlink" Target="https://he.wikipedia.org/wiki/16_%D7%91%D7%A1%D7%A4%D7%98%D7%9E%D7%91%D7%A8"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he.wikipedia.org/wiki/23_%D7%91%D7%90%D7%95%D7%92%D7%95%D7%A1%D7%98" TargetMode="External"/><Relationship Id="rId4" Type="http://schemas.openxmlformats.org/officeDocument/2006/relationships/hyperlink" Target="https://he.wikipedia.org/wiki/1982" TargetMode="External"/><Relationship Id="rId9" Type="http://schemas.openxmlformats.org/officeDocument/2006/relationships/hyperlink" Target="https://he.wikipedia.org/wiki/%D7%90%D7%A8%D7%99%D7%90%D7%9C_%D7%A9%D7%A8%D7%95%D7%9F" TargetMode="External"/><Relationship Id="rId15" Type="http://schemas.openxmlformats.org/officeDocument/2006/relationships/hyperlink" Target="https://he.wikipedia.org/wiki/%D7%9E%D7%97%D7%A0%D7%94_%D7%94%D7%A4%D7%9C%D7%99%D7%98%D7%99%D7%9D_%D7%A9%D7%AA%D7%99%D7%9C%D7%94" TargetMode="External"/><Relationship Id="rId14" Type="http://schemas.openxmlformats.org/officeDocument/2006/relationships/hyperlink" Target="https://he.wikipedia.org/wiki/%D7%94%D7%A4%D7%9C%D7%A0%D7%92%D7%95%D7%AA_%D7%94%D7%A0%D7%95%D7%A6%D7%A8%D7%99%D7%95%D7%AA" TargetMode="External"/><Relationship Id="rId17" Type="http://schemas.openxmlformats.org/officeDocument/2006/relationships/image" Target="../media/image6.png"/><Relationship Id="rId16" Type="http://schemas.openxmlformats.org/officeDocument/2006/relationships/hyperlink" Target="https://he.wikipedia.org/wiki/%D7%98%D7%91%D7%97_%D7%A1%D7%91%D7%A8%D7%94_%D7%95%D7%A9%D7%AA%D7%99%D7%9C%D7%94" TargetMode="External"/><Relationship Id="rId5" Type="http://schemas.openxmlformats.org/officeDocument/2006/relationships/hyperlink" Target="https://he.wikipedia.org/wiki/%D7%91%D7%A9%D7%99%D7%A8_%D7%92%27%D7%95%D7%9E%D7%90%D7%99%D7%99%D7%9C" TargetMode="External"/><Relationship Id="rId6" Type="http://schemas.openxmlformats.org/officeDocument/2006/relationships/hyperlink" Target="https://he.wikipedia.org/wiki/%D7%94%D7%A4%D7%9C%D7%A0%D7%92%D7%95%D7%AA_%D7%94%D7%A0%D7%95%D7%A6%D7%A8%D7%99%D7%95%D7%AA" TargetMode="External"/><Relationship Id="rId7" Type="http://schemas.openxmlformats.org/officeDocument/2006/relationships/hyperlink" Target="https://he.wikipedia.org/wiki/%D7%A0%D7%A9%D7%99%D7%90_%D7%9C%D7%91%D7%A0%D7%95%D7%9F" TargetMode="External"/><Relationship Id="rId8" Type="http://schemas.openxmlformats.org/officeDocument/2006/relationships/hyperlink" Target="https://he.wikipedia.org/wiki/%D7%A9%D7%A8_%D7%94%D7%91%D7%99%D7%98%D7%97%D7%95%D7%9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he.wikipedia.org/wiki/%D7%94%D7%A1%D7%9B%D7%9D_%D7%94%D7%A9%D7%9C%D7%95%D7%9D_%D7%91%D7%99%D7%9F_%D7%99%D7%A9%D7%A8%D7%90%D7%9C_%D7%9C%D7%9E%D7%A6%D7%A8%D7%99%D7%9D" TargetMode="External"/><Relationship Id="rId4" Type="http://schemas.openxmlformats.org/officeDocument/2006/relationships/hyperlink" Target="https://he.wikipedia.org/wiki/%D7%A9%D7%9C%D7%95%D7%9D_%D7%A7%D7%A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create.kahoot.it/share/an-interactive-teacher-s-guide-to-building-community-connections/73b30a97-cd11-4de8-b45e-5682ee1f2d3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060833"/>
            <a:ext cx="5361300" cy="1448100"/>
          </a:xfrm>
          <a:prstGeom prst="rect">
            <a:avLst/>
          </a:prstGeom>
          <a:noFill/>
        </p:spPr>
        <p:txBody>
          <a:bodyPr anchorCtr="0" anchor="ctr" bIns="91425" lIns="91425" spcFirstLastPara="1" rIns="91425" wrap="square" tIns="91425">
            <a:normAutofit/>
          </a:bodyPr>
          <a:lstStyle/>
          <a:p>
            <a:pPr indent="0" lvl="0" marL="0" rtl="1" algn="ctr">
              <a:spcBef>
                <a:spcPts val="0"/>
              </a:spcBef>
              <a:spcAft>
                <a:spcPts val="0"/>
              </a:spcAft>
              <a:buNone/>
            </a:pPr>
            <a:r>
              <a:rPr lang="iw">
                <a:latin typeface="Calibri"/>
                <a:ea typeface="Calibri"/>
                <a:cs typeface="Calibri"/>
                <a:sym typeface="Calibri"/>
              </a:rPr>
              <a:t>מלחמת לבנון הראשונה (שלום הגליל)</a:t>
            </a:r>
            <a:endParaRPr>
              <a:latin typeface="Calibri"/>
              <a:ea typeface="Calibri"/>
              <a:cs typeface="Calibri"/>
              <a:sym typeface="Calibri"/>
            </a:endParaRPr>
          </a:p>
        </p:txBody>
      </p:sp>
      <p:pic>
        <p:nvPicPr>
          <p:cNvPr id="129" name="Google Shape;129;p13"/>
          <p:cNvPicPr preferRelativeResize="0"/>
          <p:nvPr/>
        </p:nvPicPr>
        <p:blipFill>
          <a:blip r:embed="rId3">
            <a:alphaModFix/>
          </a:blip>
          <a:stretch>
            <a:fillRect/>
          </a:stretch>
        </p:blipFill>
        <p:spPr>
          <a:xfrm>
            <a:off x="3028063" y="2571750"/>
            <a:ext cx="3087875" cy="218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336800" y="0"/>
            <a:ext cx="9828357" cy="5143501"/>
          </a:xfrm>
          <a:prstGeom prst="rect">
            <a:avLst/>
          </a:prstGeom>
          <a:noFill/>
          <a:ln>
            <a:noFill/>
          </a:ln>
        </p:spPr>
      </p:pic>
      <p:sp>
        <p:nvSpPr>
          <p:cNvPr id="135" name="Google Shape;135;p14"/>
          <p:cNvSpPr txBox="1"/>
          <p:nvPr>
            <p:ph type="title"/>
          </p:nvPr>
        </p:nvSpPr>
        <p:spPr>
          <a:xfrm>
            <a:off x="1393925" y="1302150"/>
            <a:ext cx="6799200" cy="25392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lang="iw">
                <a:solidFill>
                  <a:schemeClr val="dk2"/>
                </a:solidFill>
                <a:highlight>
                  <a:schemeClr val="lt1"/>
                </a:highlight>
                <a:latin typeface="Calibri"/>
                <a:ea typeface="Calibri"/>
                <a:cs typeface="Calibri"/>
                <a:sym typeface="Calibri"/>
              </a:rPr>
              <a:t>מה אתם יודעים על מלחמת לבנון הראשונה? </a:t>
            </a:r>
            <a:endParaRPr b="1">
              <a:solidFill>
                <a:schemeClr val="dk2"/>
              </a:solidFill>
              <a:highlight>
                <a:schemeClr val="lt1"/>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a:latin typeface="Calibri"/>
                <a:ea typeface="Calibri"/>
                <a:cs typeface="Calibri"/>
                <a:sym typeface="Calibri"/>
              </a:rPr>
              <a:t>קדם למלחמה</a:t>
            </a:r>
            <a:endParaRPr>
              <a:latin typeface="Calibri"/>
              <a:ea typeface="Calibri"/>
              <a:cs typeface="Calibri"/>
              <a:sym typeface="Calibri"/>
            </a:endParaRPr>
          </a:p>
        </p:txBody>
      </p:sp>
      <p:sp>
        <p:nvSpPr>
          <p:cNvPr id="141" name="Google Shape;141;p15"/>
          <p:cNvSpPr txBox="1"/>
          <p:nvPr>
            <p:ph idx="1" type="body"/>
          </p:nvPr>
        </p:nvSpPr>
        <p:spPr>
          <a:xfrm>
            <a:off x="1059163" y="1800196"/>
            <a:ext cx="7505700" cy="2448000"/>
          </a:xfrm>
          <a:prstGeom prst="rect">
            <a:avLst/>
          </a:prstGeom>
        </p:spPr>
        <p:txBody>
          <a:bodyPr anchorCtr="0" anchor="t" bIns="91425" lIns="91425" spcFirstLastPara="1" rIns="91425" wrap="square" tIns="91425">
            <a:noAutofit/>
          </a:bodyPr>
          <a:lstStyle/>
          <a:p>
            <a:pPr indent="-323850" lvl="0" marL="457200" rtl="1" algn="r">
              <a:spcBef>
                <a:spcPts val="0"/>
              </a:spcBef>
              <a:spcAft>
                <a:spcPts val="0"/>
              </a:spcAft>
              <a:buSzPts val="1500"/>
              <a:buChar char="●"/>
            </a:pPr>
            <a:r>
              <a:rPr lang="iw" sz="1500"/>
              <a:t>6 ביוני 1982 - 29 בספטמבר 1982 (4 חודשים)</a:t>
            </a:r>
            <a:endParaRPr sz="1500"/>
          </a:p>
          <a:p>
            <a:pPr indent="-323850" lvl="0" marL="457200" rtl="1" algn="r">
              <a:spcBef>
                <a:spcPts val="0"/>
              </a:spcBef>
              <a:spcAft>
                <a:spcPts val="0"/>
              </a:spcAft>
              <a:buSzPts val="1500"/>
              <a:buChar char="●"/>
            </a:pPr>
            <a:r>
              <a:rPr lang="iw" sz="1500"/>
              <a:t>לאחר אירועי ספטמבר השחור שהיו ב 1970 - 1971</a:t>
            </a:r>
            <a:endParaRPr sz="1500"/>
          </a:p>
          <a:p>
            <a:pPr indent="-323850" lvl="0" marL="457200" rtl="1" algn="r">
              <a:spcBef>
                <a:spcPts val="0"/>
              </a:spcBef>
              <a:spcAft>
                <a:spcPts val="0"/>
              </a:spcAft>
              <a:buSzPts val="1500"/>
              <a:buChar char="●"/>
            </a:pPr>
            <a:r>
              <a:rPr lang="iw" sz="1500"/>
              <a:t>הפלסטינים התיישבו בלבנון בין 1971 - 1982</a:t>
            </a:r>
            <a:endParaRPr sz="1500"/>
          </a:p>
          <a:p>
            <a:pPr indent="-323850" lvl="0" marL="457200" rtl="1" algn="r">
              <a:spcBef>
                <a:spcPts val="0"/>
              </a:spcBef>
              <a:spcAft>
                <a:spcPts val="0"/>
              </a:spcAft>
              <a:buSzPts val="1500"/>
              <a:buChar char="●"/>
            </a:pPr>
            <a:r>
              <a:rPr lang="iw" sz="1500"/>
              <a:t>מלחמת אזרחים בלבנון בין 1975 - 1990</a:t>
            </a:r>
            <a:endParaRPr sz="1500"/>
          </a:p>
          <a:p>
            <a:pPr indent="-323850" lvl="0" marL="457200" rtl="1" algn="r">
              <a:spcBef>
                <a:spcPts val="0"/>
              </a:spcBef>
              <a:spcAft>
                <a:spcPts val="0"/>
              </a:spcAft>
              <a:buSzPts val="1500"/>
              <a:buChar char="●"/>
            </a:pPr>
            <a:r>
              <a:rPr lang="iw" sz="1500"/>
              <a:t>קדם למלחמה: מבצע ליטני - </a:t>
            </a:r>
            <a:r>
              <a:rPr lang="iw" sz="1500"/>
              <a:t>פרץ ב 1978 כתוצאה מאר"ן שפרצו דרך הים</a:t>
            </a:r>
            <a:endParaRPr sz="1500"/>
          </a:p>
          <a:p>
            <a:pPr indent="0" lvl="0" marL="457200" rtl="1" algn="r">
              <a:spcBef>
                <a:spcPts val="1200"/>
              </a:spcBef>
              <a:spcAft>
                <a:spcPts val="0"/>
              </a:spcAft>
              <a:buNone/>
            </a:pPr>
            <a:r>
              <a:rPr lang="iw" sz="1500"/>
              <a:t>צהל כבש את דרום לבנון, לכן הוחלט שכוחות יוניפיל יפרסו לאורך הגבול ויהוו כחוצץ בין ארגוני הטרור לישראל</a:t>
            </a:r>
            <a:endParaRPr sz="1500"/>
          </a:p>
          <a:p>
            <a:pPr indent="-323850" lvl="0" marL="457200" rtl="1" algn="r">
              <a:spcBef>
                <a:spcPts val="1200"/>
              </a:spcBef>
              <a:spcAft>
                <a:spcPts val="0"/>
              </a:spcAft>
              <a:buSzPts val="1500"/>
              <a:buChar char="●"/>
            </a:pPr>
            <a:r>
              <a:rPr lang="iw" sz="1500"/>
              <a:t>ניסיון התנקשות (התפרצות המלחמה), הפצצת ביירות, הפצצת הגליל, חדירת כוחות קרקעיים לשטח לבנון והכוחות הסוריים</a:t>
            </a:r>
            <a:endParaRPr sz="1500"/>
          </a:p>
        </p:txBody>
      </p:sp>
      <p:pic>
        <p:nvPicPr>
          <p:cNvPr id="142" name="Google Shape;142;p15"/>
          <p:cNvPicPr preferRelativeResize="0"/>
          <p:nvPr/>
        </p:nvPicPr>
        <p:blipFill>
          <a:blip r:embed="rId3">
            <a:alphaModFix/>
          </a:blip>
          <a:stretch>
            <a:fillRect/>
          </a:stretch>
        </p:blipFill>
        <p:spPr>
          <a:xfrm>
            <a:off x="201350" y="226500"/>
            <a:ext cx="3522525" cy="228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a:latin typeface="Calibri"/>
                <a:ea typeface="Calibri"/>
                <a:cs typeface="Calibri"/>
                <a:sym typeface="Calibri"/>
              </a:rPr>
              <a:t>המלחמה עצמה</a:t>
            </a:r>
            <a:endParaRPr>
              <a:latin typeface="Calibri"/>
              <a:ea typeface="Calibri"/>
              <a:cs typeface="Calibri"/>
              <a:sym typeface="Calibri"/>
            </a:endParaRPr>
          </a:p>
        </p:txBody>
      </p:sp>
      <p:sp>
        <p:nvSpPr>
          <p:cNvPr id="148" name="Google Shape;148;p16"/>
          <p:cNvSpPr txBox="1"/>
          <p:nvPr>
            <p:ph idx="1" type="body"/>
          </p:nvPr>
        </p:nvSpPr>
        <p:spPr>
          <a:xfrm>
            <a:off x="1101451" y="1586057"/>
            <a:ext cx="7505700" cy="2448000"/>
          </a:xfrm>
          <a:prstGeom prst="rect">
            <a:avLst/>
          </a:prstGeom>
        </p:spPr>
        <p:txBody>
          <a:bodyPr anchorCtr="0" anchor="t" bIns="91425" lIns="91425" spcFirstLastPara="1" rIns="91425" wrap="square" tIns="91425">
            <a:normAutofit/>
          </a:bodyPr>
          <a:lstStyle/>
          <a:p>
            <a:pPr indent="-317500" lvl="0" marL="457200" rtl="1" algn="r">
              <a:spcBef>
                <a:spcPts val="0"/>
              </a:spcBef>
              <a:spcAft>
                <a:spcPts val="0"/>
              </a:spcAft>
              <a:buSzPts val="1400"/>
              <a:buChar char="●"/>
            </a:pPr>
            <a:r>
              <a:rPr lang="iw" sz="1400"/>
              <a:t>5 ימים לתחילת המלחמה נהרגו סגן הרמטכ"ל , אלוף יקותיאל אדם ואל"מ חיים סלע</a:t>
            </a:r>
            <a:endParaRPr sz="1400">
              <a:solidFill>
                <a:srgbClr val="FF0000"/>
              </a:solidFill>
            </a:endParaRPr>
          </a:p>
          <a:p>
            <a:pPr indent="-317500" lvl="0" marL="457200" rtl="1" algn="r">
              <a:spcBef>
                <a:spcPts val="0"/>
              </a:spcBef>
              <a:spcAft>
                <a:spcPts val="0"/>
              </a:spcAft>
              <a:buClr>
                <a:srgbClr val="FF0000"/>
              </a:buClr>
              <a:buSzPts val="1400"/>
              <a:buChar char="●"/>
            </a:pPr>
            <a:r>
              <a:rPr lang="iw" sz="1400">
                <a:solidFill>
                  <a:srgbClr val="FF0000"/>
                </a:solidFill>
              </a:rPr>
              <a:t>בליל ה 11 ביוני, ביום השישי ללחימה, לאחר קרב בין </a:t>
            </a:r>
            <a:r>
              <a:rPr lang="iw" sz="1400">
                <a:solidFill>
                  <a:srgbClr val="FF0000"/>
                </a:solidFill>
                <a:uFill>
                  <a:noFill/>
                </a:uFill>
                <a:hlinkClick r:id="rId3">
                  <a:extLst>
                    <a:ext uri="{A12FA001-AC4F-418D-AE19-62706E023703}">
                      <ahyp:hlinkClr val="tx"/>
                    </a:ext>
                  </a:extLst>
                </a:hlinkClick>
              </a:rPr>
              <a:t>סיירת צנחנים</a:t>
            </a:r>
            <a:r>
              <a:rPr lang="iw" sz="1400">
                <a:solidFill>
                  <a:srgbClr val="FF0000"/>
                </a:solidFill>
              </a:rPr>
              <a:t> לכוחות קומנדו סורים שנמשך כ-4 שעות , התחולל ב</a:t>
            </a:r>
            <a:r>
              <a:rPr lang="iw" sz="1400">
                <a:solidFill>
                  <a:srgbClr val="FF0000"/>
                </a:solidFill>
                <a:uFill>
                  <a:noFill/>
                </a:uFill>
                <a:hlinkClick r:id="rId4">
                  <a:extLst>
                    <a:ext uri="{A12FA001-AC4F-418D-AE19-62706E023703}">
                      <ahyp:hlinkClr val="tx"/>
                    </a:ext>
                  </a:extLst>
                </a:hlinkClick>
              </a:rPr>
              <a:t>גזרה המזרחית</a:t>
            </a:r>
            <a:r>
              <a:rPr lang="iw" sz="1400">
                <a:solidFill>
                  <a:srgbClr val="FF0000"/>
                </a:solidFill>
              </a:rPr>
              <a:t> </a:t>
            </a:r>
            <a:r>
              <a:rPr lang="iw" sz="1400">
                <a:solidFill>
                  <a:srgbClr val="FF0000"/>
                </a:solidFill>
                <a:uFill>
                  <a:noFill/>
                </a:uFill>
                <a:hlinkClick r:id="rId5">
                  <a:extLst>
                    <a:ext uri="{A12FA001-AC4F-418D-AE19-62706E023703}">
                      <ahyp:hlinkClr val="tx"/>
                    </a:ext>
                  </a:extLst>
                </a:hlinkClick>
              </a:rPr>
              <a:t>קרב סולטאן יעקוב</a:t>
            </a:r>
            <a:r>
              <a:rPr lang="iw" sz="1400">
                <a:solidFill>
                  <a:srgbClr val="FF0000"/>
                </a:solidFill>
              </a:rPr>
              <a:t>, אשר במהלכו נכנס גדוד 362 מ</a:t>
            </a:r>
            <a:r>
              <a:rPr lang="iw" sz="1400">
                <a:solidFill>
                  <a:srgbClr val="FF0000"/>
                </a:solidFill>
                <a:uFill>
                  <a:noFill/>
                </a:uFill>
                <a:hlinkClick r:id="rId6">
                  <a:extLst>
                    <a:ext uri="{A12FA001-AC4F-418D-AE19-62706E023703}">
                      <ahyp:hlinkClr val="tx"/>
                    </a:ext>
                  </a:extLst>
                </a:hlinkClick>
              </a:rPr>
              <a:t>חטיבה 399</a:t>
            </a:r>
            <a:r>
              <a:rPr lang="iw" sz="1400">
                <a:solidFill>
                  <a:srgbClr val="FF0000"/>
                </a:solidFill>
              </a:rPr>
              <a:t> לצומת מדרום לכפר סולטאן יעקוב וגילה שהוא מכותר בתוך מתחם סורי גדול. הכוח חולץ בקושי בסיוע ארטילרי כבד בלא שהצליח לכבוש את אזור הצומת. ניהול הקרב נחשב לאחד הכשלונות הגדולים של צה"ל במבצע שלום הגליל. הקרב זכור בעיקר בשל ההרוגים, הפצועים והשבויים הרבים שהיו בו לצה"ל, ושני חיילי המילואים הנעדרים עד עצם היום הזה: </a:t>
            </a:r>
            <a:r>
              <a:rPr lang="iw" sz="1400">
                <a:solidFill>
                  <a:srgbClr val="FF0000"/>
                </a:solidFill>
                <a:uFill>
                  <a:noFill/>
                </a:uFill>
                <a:hlinkClick r:id="rId7">
                  <a:extLst>
                    <a:ext uri="{A12FA001-AC4F-418D-AE19-62706E023703}">
                      <ahyp:hlinkClr val="tx"/>
                    </a:ext>
                  </a:extLst>
                </a:hlinkClick>
              </a:rPr>
              <a:t>יהודה כץ</a:t>
            </a:r>
            <a:r>
              <a:rPr lang="iw" sz="1400">
                <a:solidFill>
                  <a:srgbClr val="FF0000"/>
                </a:solidFill>
              </a:rPr>
              <a:t> ו</a:t>
            </a:r>
            <a:r>
              <a:rPr lang="iw" sz="1400">
                <a:solidFill>
                  <a:srgbClr val="FF0000"/>
                </a:solidFill>
                <a:uFill>
                  <a:noFill/>
                </a:uFill>
                <a:hlinkClick r:id="rId8">
                  <a:extLst>
                    <a:ext uri="{A12FA001-AC4F-418D-AE19-62706E023703}">
                      <ahyp:hlinkClr val="tx"/>
                    </a:ext>
                  </a:extLst>
                </a:hlinkClick>
              </a:rPr>
              <a:t>צבי פלדמן</a:t>
            </a:r>
            <a:endParaRPr sz="1400">
              <a:solidFill>
                <a:srgbClr val="FF0000"/>
              </a:solidFill>
            </a:endParaRPr>
          </a:p>
          <a:p>
            <a:pPr indent="-317500" lvl="0" marL="457200" rtl="1" algn="r">
              <a:spcBef>
                <a:spcPts val="0"/>
              </a:spcBef>
              <a:spcAft>
                <a:spcPts val="0"/>
              </a:spcAft>
              <a:buSzPts val="1400"/>
              <a:buChar char="●"/>
            </a:pPr>
            <a:r>
              <a:rPr lang="iw" sz="1400"/>
              <a:t>7 ימים לאחר תחילת המלחמה צה"ל החל לכתר את ביירות</a:t>
            </a:r>
            <a:endParaRPr sz="1400"/>
          </a:p>
          <a:p>
            <a:pPr indent="-317500" lvl="0" marL="457200" rtl="1" algn="r">
              <a:spcBef>
                <a:spcPts val="0"/>
              </a:spcBef>
              <a:spcAft>
                <a:spcPts val="0"/>
              </a:spcAft>
              <a:buSzPts val="1400"/>
              <a:buChar char="●"/>
            </a:pPr>
            <a:r>
              <a:rPr lang="iw" sz="1400"/>
              <a:t>כבר בתחילה צהל הצליח לנתק את הקשר בין המפקדות למחבלים</a:t>
            </a:r>
            <a:endParaRPr sz="1400"/>
          </a:p>
        </p:txBody>
      </p:sp>
      <p:pic>
        <p:nvPicPr>
          <p:cNvPr id="149" name="Google Shape;149;p16"/>
          <p:cNvPicPr preferRelativeResize="0"/>
          <p:nvPr/>
        </p:nvPicPr>
        <p:blipFill>
          <a:blip r:embed="rId9">
            <a:alphaModFix/>
          </a:blip>
          <a:stretch>
            <a:fillRect/>
          </a:stretch>
        </p:blipFill>
        <p:spPr>
          <a:xfrm>
            <a:off x="0" y="0"/>
            <a:ext cx="1252700" cy="1867650"/>
          </a:xfrm>
          <a:prstGeom prst="rect">
            <a:avLst/>
          </a:prstGeom>
          <a:noFill/>
          <a:ln>
            <a:noFill/>
          </a:ln>
        </p:spPr>
      </p:pic>
      <p:pic>
        <p:nvPicPr>
          <p:cNvPr id="150" name="Google Shape;150;p16"/>
          <p:cNvPicPr preferRelativeResize="0"/>
          <p:nvPr/>
        </p:nvPicPr>
        <p:blipFill>
          <a:blip r:embed="rId10">
            <a:alphaModFix/>
          </a:blip>
          <a:stretch>
            <a:fillRect/>
          </a:stretch>
        </p:blipFill>
        <p:spPr>
          <a:xfrm>
            <a:off x="226700" y="3293750"/>
            <a:ext cx="3451475" cy="158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1299225" y="274075"/>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sz="3100">
                <a:latin typeface="Calibri"/>
                <a:ea typeface="Calibri"/>
                <a:cs typeface="Calibri"/>
                <a:sym typeface="Calibri"/>
              </a:rPr>
              <a:t>עליית בשיר ג'ומאייל לשלטון</a:t>
            </a:r>
            <a:endParaRPr sz="3100">
              <a:latin typeface="Calibri"/>
              <a:ea typeface="Calibri"/>
              <a:cs typeface="Calibri"/>
              <a:sym typeface="Calibri"/>
            </a:endParaRPr>
          </a:p>
        </p:txBody>
      </p:sp>
      <p:sp>
        <p:nvSpPr>
          <p:cNvPr id="156" name="Google Shape;156;p17"/>
          <p:cNvSpPr txBox="1"/>
          <p:nvPr>
            <p:ph idx="1" type="body"/>
          </p:nvPr>
        </p:nvSpPr>
        <p:spPr>
          <a:xfrm>
            <a:off x="4226800" y="861800"/>
            <a:ext cx="4972200" cy="4046100"/>
          </a:xfrm>
          <a:prstGeom prst="rect">
            <a:avLst/>
          </a:prstGeom>
        </p:spPr>
        <p:txBody>
          <a:bodyPr anchorCtr="0" anchor="t" bIns="91425" lIns="91425" spcFirstLastPara="1" rIns="91425" wrap="square" tIns="91425">
            <a:noAutofit/>
          </a:bodyPr>
          <a:lstStyle/>
          <a:p>
            <a:pPr indent="0" lvl="0" marL="457200" rtl="1" algn="r">
              <a:spcBef>
                <a:spcPts val="500"/>
              </a:spcBef>
              <a:spcAft>
                <a:spcPts val="0"/>
              </a:spcAft>
              <a:buNone/>
            </a:pPr>
            <a:r>
              <a:rPr lang="iw" sz="1500">
                <a:solidFill>
                  <a:srgbClr val="FF0000"/>
                </a:solidFill>
                <a:highlight>
                  <a:srgbClr val="FFFFFF"/>
                </a:highlight>
              </a:rPr>
              <a:t>ב-</a:t>
            </a:r>
            <a:r>
              <a:rPr lang="iw" sz="1500">
                <a:solidFill>
                  <a:srgbClr val="FF0000"/>
                </a:solidFill>
                <a:highlight>
                  <a:srgbClr val="FFFFFF"/>
                </a:highlight>
                <a:uFill>
                  <a:noFill/>
                </a:uFill>
                <a:hlinkClick r:id="rId3">
                  <a:extLst>
                    <a:ext uri="{A12FA001-AC4F-418D-AE19-62706E023703}">
                      <ahyp:hlinkClr val="tx"/>
                    </a:ext>
                  </a:extLst>
                </a:hlinkClick>
              </a:rPr>
              <a:t>23 באוגוסט</a:t>
            </a:r>
            <a:r>
              <a:rPr lang="iw" sz="1500">
                <a:solidFill>
                  <a:srgbClr val="FF0000"/>
                </a:solidFill>
                <a:highlight>
                  <a:srgbClr val="FFFFFF"/>
                </a:highlight>
              </a:rPr>
              <a:t> </a:t>
            </a:r>
            <a:r>
              <a:rPr lang="iw" sz="1500">
                <a:solidFill>
                  <a:srgbClr val="FF0000"/>
                </a:solidFill>
                <a:highlight>
                  <a:srgbClr val="FFFFFF"/>
                </a:highlight>
                <a:uFill>
                  <a:noFill/>
                </a:uFill>
                <a:hlinkClick r:id="rId4">
                  <a:extLst>
                    <a:ext uri="{A12FA001-AC4F-418D-AE19-62706E023703}">
                      <ahyp:hlinkClr val="tx"/>
                    </a:ext>
                  </a:extLst>
                </a:hlinkClick>
              </a:rPr>
              <a:t>1982</a:t>
            </a:r>
            <a:r>
              <a:rPr lang="iw" sz="1500">
                <a:solidFill>
                  <a:srgbClr val="FF0000"/>
                </a:solidFill>
                <a:highlight>
                  <a:srgbClr val="FFFFFF"/>
                </a:highlight>
              </a:rPr>
              <a:t> נבחר </a:t>
            </a:r>
            <a:r>
              <a:rPr lang="iw" sz="1500">
                <a:solidFill>
                  <a:srgbClr val="FF0000"/>
                </a:solidFill>
                <a:highlight>
                  <a:srgbClr val="FFFFFF"/>
                </a:highlight>
                <a:uFill>
                  <a:noFill/>
                </a:uFill>
                <a:hlinkClick r:id="rId5">
                  <a:extLst>
                    <a:ext uri="{A12FA001-AC4F-418D-AE19-62706E023703}">
                      <ahyp:hlinkClr val="tx"/>
                    </a:ext>
                  </a:extLst>
                </a:hlinkClick>
              </a:rPr>
              <a:t>בשיר ג'ומאייל</a:t>
            </a:r>
            <a:r>
              <a:rPr lang="iw" sz="1500">
                <a:solidFill>
                  <a:srgbClr val="FF0000"/>
                </a:solidFill>
                <a:highlight>
                  <a:srgbClr val="FFFFFF"/>
                </a:highlight>
              </a:rPr>
              <a:t>, מנהיג </a:t>
            </a:r>
            <a:r>
              <a:rPr lang="iw" sz="1500">
                <a:solidFill>
                  <a:srgbClr val="FF0000"/>
                </a:solidFill>
                <a:highlight>
                  <a:srgbClr val="FFFFFF"/>
                </a:highlight>
                <a:uFill>
                  <a:noFill/>
                </a:uFill>
                <a:hlinkClick r:id="rId6">
                  <a:extLst>
                    <a:ext uri="{A12FA001-AC4F-418D-AE19-62706E023703}">
                      <ahyp:hlinkClr val="tx"/>
                    </a:ext>
                  </a:extLst>
                </a:hlinkClick>
              </a:rPr>
              <a:t>הפלנגות הנוצריות</a:t>
            </a:r>
            <a:r>
              <a:rPr lang="iw" sz="1500">
                <a:solidFill>
                  <a:srgbClr val="FF0000"/>
                </a:solidFill>
                <a:highlight>
                  <a:srgbClr val="FFFFFF"/>
                </a:highlight>
              </a:rPr>
              <a:t>, ל</a:t>
            </a:r>
            <a:r>
              <a:rPr lang="iw" sz="1500">
                <a:solidFill>
                  <a:srgbClr val="FF0000"/>
                </a:solidFill>
                <a:highlight>
                  <a:srgbClr val="FFFFFF"/>
                </a:highlight>
                <a:uFill>
                  <a:noFill/>
                </a:uFill>
                <a:hlinkClick r:id="rId7">
                  <a:extLst>
                    <a:ext uri="{A12FA001-AC4F-418D-AE19-62706E023703}">
                      <ahyp:hlinkClr val="tx"/>
                    </a:ext>
                  </a:extLst>
                </a:hlinkClick>
              </a:rPr>
              <a:t>נשיא לבנון</a:t>
            </a:r>
            <a:r>
              <a:rPr lang="iw" sz="1500">
                <a:solidFill>
                  <a:srgbClr val="FF0000"/>
                </a:solidFill>
                <a:highlight>
                  <a:srgbClr val="FFFFFF"/>
                </a:highlight>
              </a:rPr>
              <a:t>. ישראל ראתה בכך סימן לפריצת דרך מדינית ו</a:t>
            </a:r>
            <a:r>
              <a:rPr lang="iw" sz="1500">
                <a:solidFill>
                  <a:srgbClr val="FF0000"/>
                </a:solidFill>
                <a:highlight>
                  <a:srgbClr val="FFFFFF"/>
                </a:highlight>
                <a:uFill>
                  <a:noFill/>
                </a:uFill>
                <a:hlinkClick r:id="rId8">
                  <a:extLst>
                    <a:ext uri="{A12FA001-AC4F-418D-AE19-62706E023703}">
                      <ahyp:hlinkClr val="tx"/>
                    </a:ext>
                  </a:extLst>
                </a:hlinkClick>
              </a:rPr>
              <a:t>שר הביטחון</a:t>
            </a:r>
            <a:r>
              <a:rPr lang="iw" sz="1500">
                <a:solidFill>
                  <a:srgbClr val="FF0000"/>
                </a:solidFill>
                <a:highlight>
                  <a:srgbClr val="FFFFFF"/>
                </a:highlight>
              </a:rPr>
              <a:t> </a:t>
            </a:r>
            <a:r>
              <a:rPr lang="iw" sz="1500">
                <a:solidFill>
                  <a:srgbClr val="FF0000"/>
                </a:solidFill>
                <a:highlight>
                  <a:srgbClr val="FFFFFF"/>
                </a:highlight>
                <a:uFill>
                  <a:noFill/>
                </a:uFill>
                <a:hlinkClick r:id="rId9">
                  <a:extLst>
                    <a:ext uri="{A12FA001-AC4F-418D-AE19-62706E023703}">
                      <ahyp:hlinkClr val="tx"/>
                    </a:ext>
                  </a:extLst>
                </a:hlinkClick>
              </a:rPr>
              <a:t>אריאל שרון</a:t>
            </a:r>
            <a:r>
              <a:rPr lang="iw" sz="1500">
                <a:solidFill>
                  <a:srgbClr val="FF0000"/>
                </a:solidFill>
                <a:highlight>
                  <a:srgbClr val="FFFFFF"/>
                </a:highlight>
              </a:rPr>
              <a:t> אף הכריז כי מדינה ערבית נוספת מתכננת לחתום חוזה שלום עם ישראל. לאחר הרצח של בשיר ג'ומאייל ב-</a:t>
            </a:r>
            <a:r>
              <a:rPr lang="iw" sz="1500">
                <a:solidFill>
                  <a:srgbClr val="FF0000"/>
                </a:solidFill>
                <a:highlight>
                  <a:srgbClr val="FFFFFF"/>
                </a:highlight>
                <a:uFill>
                  <a:noFill/>
                </a:uFill>
                <a:hlinkClick r:id="rId10">
                  <a:extLst>
                    <a:ext uri="{A12FA001-AC4F-418D-AE19-62706E023703}">
                      <ahyp:hlinkClr val="tx"/>
                    </a:ext>
                  </a:extLst>
                </a:hlinkClick>
              </a:rPr>
              <a:t>14 בספטמבר</a:t>
            </a:r>
            <a:r>
              <a:rPr lang="iw" sz="1500">
                <a:solidFill>
                  <a:srgbClr val="FF0000"/>
                </a:solidFill>
                <a:highlight>
                  <a:srgbClr val="FFFFFF"/>
                </a:highlight>
              </a:rPr>
              <a:t> 1982 תפס אחיו, </a:t>
            </a:r>
            <a:r>
              <a:rPr lang="iw" sz="1500">
                <a:solidFill>
                  <a:srgbClr val="FF0000"/>
                </a:solidFill>
                <a:highlight>
                  <a:srgbClr val="FFFFFF"/>
                </a:highlight>
                <a:uFill>
                  <a:noFill/>
                </a:uFill>
                <a:hlinkClick r:id="rId11">
                  <a:extLst>
                    <a:ext uri="{A12FA001-AC4F-418D-AE19-62706E023703}">
                      <ahyp:hlinkClr val="tx"/>
                    </a:ext>
                  </a:extLst>
                </a:hlinkClick>
              </a:rPr>
              <a:t>אמין ג'ומאייל</a:t>
            </a:r>
            <a:r>
              <a:rPr lang="iw" sz="1500">
                <a:solidFill>
                  <a:srgbClr val="FF0000"/>
                </a:solidFill>
                <a:highlight>
                  <a:srgbClr val="FFFFFF"/>
                </a:highlight>
              </a:rPr>
              <a:t> את השלטון.</a:t>
            </a:r>
            <a:endParaRPr sz="1500">
              <a:solidFill>
                <a:srgbClr val="FF0000"/>
              </a:solidFill>
              <a:highlight>
                <a:srgbClr val="FFFFFF"/>
              </a:highlight>
            </a:endParaRPr>
          </a:p>
          <a:p>
            <a:pPr indent="0" lvl="0" marL="457200" rtl="1" algn="r">
              <a:spcBef>
                <a:spcPts val="500"/>
              </a:spcBef>
              <a:spcAft>
                <a:spcPts val="0"/>
              </a:spcAft>
              <a:buNone/>
            </a:pPr>
            <a:r>
              <a:rPr lang="iw" sz="1500">
                <a:solidFill>
                  <a:srgbClr val="FF0000"/>
                </a:solidFill>
                <a:highlight>
                  <a:srgbClr val="FFFFFF"/>
                </a:highlight>
              </a:rPr>
              <a:t>יומיים לאחר הרצח, ב-</a:t>
            </a:r>
            <a:r>
              <a:rPr lang="iw" sz="1500">
                <a:solidFill>
                  <a:srgbClr val="FF0000"/>
                </a:solidFill>
                <a:highlight>
                  <a:srgbClr val="FFFFFF"/>
                </a:highlight>
                <a:uFill>
                  <a:noFill/>
                </a:uFill>
                <a:hlinkClick r:id="rId12">
                  <a:extLst>
                    <a:ext uri="{A12FA001-AC4F-418D-AE19-62706E023703}">
                      <ahyp:hlinkClr val="tx"/>
                    </a:ext>
                  </a:extLst>
                </a:hlinkClick>
              </a:rPr>
              <a:t>16 בספטמבר</a:t>
            </a:r>
            <a:r>
              <a:rPr lang="iw" sz="1500">
                <a:solidFill>
                  <a:srgbClr val="FF0000"/>
                </a:solidFill>
                <a:highlight>
                  <a:srgbClr val="FFFFFF"/>
                </a:highlight>
              </a:rPr>
              <a:t> </a:t>
            </a:r>
            <a:r>
              <a:rPr lang="iw" sz="1500">
                <a:solidFill>
                  <a:srgbClr val="FF0000"/>
                </a:solidFill>
                <a:highlight>
                  <a:srgbClr val="FFFFFF"/>
                </a:highlight>
                <a:uFill>
                  <a:noFill/>
                </a:uFill>
                <a:hlinkClick r:id="rId13">
                  <a:extLst>
                    <a:ext uri="{A12FA001-AC4F-418D-AE19-62706E023703}">
                      <ahyp:hlinkClr val="tx"/>
                    </a:ext>
                  </a:extLst>
                </a:hlinkClick>
              </a:rPr>
              <a:t>1982</a:t>
            </a:r>
            <a:r>
              <a:rPr lang="iw" sz="1500">
                <a:solidFill>
                  <a:srgbClr val="FF0000"/>
                </a:solidFill>
                <a:highlight>
                  <a:srgbClr val="FFFFFF"/>
                </a:highlight>
              </a:rPr>
              <a:t>, החל צה"ל להיכנס למערב ביירות. צה"ל אישר לכוחות </a:t>
            </a:r>
            <a:r>
              <a:rPr lang="iw" sz="1500">
                <a:solidFill>
                  <a:srgbClr val="FF0000"/>
                </a:solidFill>
                <a:highlight>
                  <a:srgbClr val="FFFFFF"/>
                </a:highlight>
                <a:uFill>
                  <a:noFill/>
                </a:uFill>
                <a:hlinkClick r:id="rId14">
                  <a:extLst>
                    <a:ext uri="{A12FA001-AC4F-418D-AE19-62706E023703}">
                      <ahyp:hlinkClr val="tx"/>
                    </a:ext>
                  </a:extLst>
                </a:hlinkClick>
              </a:rPr>
              <a:t>הפלנגות הנוצריות</a:t>
            </a:r>
            <a:r>
              <a:rPr lang="iw" sz="1500">
                <a:solidFill>
                  <a:srgbClr val="FF0000"/>
                </a:solidFill>
                <a:highlight>
                  <a:srgbClr val="FFFFFF"/>
                </a:highlight>
              </a:rPr>
              <a:t> להיכנס למחנות הפליטים סברה ו</a:t>
            </a:r>
            <a:r>
              <a:rPr lang="iw" sz="1500">
                <a:solidFill>
                  <a:srgbClr val="FF0000"/>
                </a:solidFill>
                <a:highlight>
                  <a:srgbClr val="FFFFFF"/>
                </a:highlight>
                <a:uFill>
                  <a:noFill/>
                </a:uFill>
                <a:hlinkClick r:id="rId15">
                  <a:extLst>
                    <a:ext uri="{A12FA001-AC4F-418D-AE19-62706E023703}">
                      <ahyp:hlinkClr val="tx"/>
                    </a:ext>
                  </a:extLst>
                </a:hlinkClick>
              </a:rPr>
              <a:t>שתילה</a:t>
            </a:r>
            <a:r>
              <a:rPr lang="iw" sz="1500">
                <a:solidFill>
                  <a:srgbClr val="FF0000"/>
                </a:solidFill>
                <a:highlight>
                  <a:srgbClr val="FFFFFF"/>
                </a:highlight>
              </a:rPr>
              <a:t> שבאזור ביירות. כניסת הפלנגות למחנות הפכה במהרה ל</a:t>
            </a:r>
            <a:r>
              <a:rPr lang="iw" sz="1500">
                <a:solidFill>
                  <a:srgbClr val="FF0000"/>
                </a:solidFill>
                <a:highlight>
                  <a:srgbClr val="FFFFFF"/>
                </a:highlight>
                <a:uFill>
                  <a:noFill/>
                </a:uFill>
                <a:hlinkClick r:id="rId16">
                  <a:extLst>
                    <a:ext uri="{A12FA001-AC4F-418D-AE19-62706E023703}">
                      <ahyp:hlinkClr val="tx"/>
                    </a:ext>
                  </a:extLst>
                </a:hlinkClick>
              </a:rPr>
              <a:t>טבח סברה ושתילה</a:t>
            </a:r>
            <a:r>
              <a:rPr lang="iw" sz="1500">
                <a:solidFill>
                  <a:srgbClr val="FF0000"/>
                </a:solidFill>
                <a:highlight>
                  <a:srgbClr val="FFFFFF"/>
                </a:highlight>
              </a:rPr>
              <a:t>, שבו רצחו אנשי הפלנגות, במשך יומיים, מאות מתושבי המחנה. הטבח עורר סערה ציבורית בינלאומית, וקומם מדינות רבות נגד ישראל.</a:t>
            </a:r>
            <a:endParaRPr sz="1500">
              <a:solidFill>
                <a:srgbClr val="FF0000"/>
              </a:solidFill>
            </a:endParaRPr>
          </a:p>
          <a:p>
            <a:pPr indent="0" lvl="0" marL="457200" rtl="1" algn="r">
              <a:spcBef>
                <a:spcPts val="500"/>
              </a:spcBef>
              <a:spcAft>
                <a:spcPts val="0"/>
              </a:spcAft>
              <a:buNone/>
            </a:pPr>
            <a:r>
              <a:rPr lang="iw" sz="1500">
                <a:solidFill>
                  <a:srgbClr val="FF0000"/>
                </a:solidFill>
              </a:rPr>
              <a:t>בעקבות הסערה הציבורית שהתחוללה בעולם עקב הטבח, ולחץ אמריקאי, נסוגה ישראל ממערב ביירות ב-30 בספטמבר 1982</a:t>
            </a:r>
            <a:endParaRPr sz="1500">
              <a:solidFill>
                <a:srgbClr val="FF0000"/>
              </a:solidFill>
            </a:endParaRPr>
          </a:p>
          <a:p>
            <a:pPr indent="0" lvl="0" marL="457200" rtl="1" algn="r">
              <a:spcBef>
                <a:spcPts val="500"/>
              </a:spcBef>
              <a:spcAft>
                <a:spcPts val="500"/>
              </a:spcAft>
              <a:buNone/>
            </a:pPr>
            <a:r>
              <a:t/>
            </a:r>
            <a:endParaRPr sz="1500">
              <a:solidFill>
                <a:srgbClr val="FF0000"/>
              </a:solidFill>
            </a:endParaRPr>
          </a:p>
        </p:txBody>
      </p:sp>
      <p:pic>
        <p:nvPicPr>
          <p:cNvPr id="157" name="Google Shape;157;p17"/>
          <p:cNvPicPr preferRelativeResize="0"/>
          <p:nvPr/>
        </p:nvPicPr>
        <p:blipFill>
          <a:blip r:embed="rId17">
            <a:alphaModFix/>
          </a:blip>
          <a:stretch>
            <a:fillRect/>
          </a:stretch>
        </p:blipFill>
        <p:spPr>
          <a:xfrm>
            <a:off x="359800" y="1617626"/>
            <a:ext cx="3661250" cy="208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322075" y="262700"/>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a:latin typeface="Calibri"/>
                <a:ea typeface="Calibri"/>
                <a:cs typeface="Calibri"/>
                <a:sym typeface="Calibri"/>
              </a:rPr>
              <a:t>לאחר המלחמה</a:t>
            </a:r>
            <a:endParaRPr>
              <a:latin typeface="Calibri"/>
              <a:ea typeface="Calibri"/>
              <a:cs typeface="Calibri"/>
              <a:sym typeface="Calibri"/>
            </a:endParaRPr>
          </a:p>
        </p:txBody>
      </p:sp>
      <p:sp>
        <p:nvSpPr>
          <p:cNvPr id="163" name="Google Shape;163;p18"/>
          <p:cNvSpPr txBox="1"/>
          <p:nvPr>
            <p:ph idx="1" type="body"/>
          </p:nvPr>
        </p:nvSpPr>
        <p:spPr>
          <a:xfrm>
            <a:off x="2626626" y="931500"/>
            <a:ext cx="6315600" cy="2448000"/>
          </a:xfrm>
          <a:prstGeom prst="rect">
            <a:avLst/>
          </a:prstGeom>
        </p:spPr>
        <p:txBody>
          <a:bodyPr anchorCtr="0" anchor="t" bIns="91425" lIns="91425" spcFirstLastPara="1" rIns="91425" wrap="square" tIns="91425">
            <a:noAutofit/>
          </a:bodyPr>
          <a:lstStyle/>
          <a:p>
            <a:pPr indent="-317500" lvl="0" marL="457200" rtl="1" algn="r">
              <a:spcBef>
                <a:spcPts val="0"/>
              </a:spcBef>
              <a:spcAft>
                <a:spcPts val="0"/>
              </a:spcAft>
              <a:buSzPts val="1400"/>
              <a:buChar char="●"/>
            </a:pPr>
            <a:r>
              <a:rPr lang="iw" sz="1400"/>
              <a:t>אריאל שרון, שר הביטחון ואדריכל מלחמת לבנון הראשונה, התפטר מתפקידו</a:t>
            </a:r>
            <a:endParaRPr sz="1400"/>
          </a:p>
          <a:p>
            <a:pPr indent="-317500" lvl="0" marL="457200" rtl="1" algn="r">
              <a:spcBef>
                <a:spcPts val="0"/>
              </a:spcBef>
              <a:spcAft>
                <a:spcPts val="0"/>
              </a:spcAft>
              <a:buSzPts val="1400"/>
              <a:buChar char="●"/>
            </a:pPr>
            <a:r>
              <a:rPr lang="iw" sz="1400"/>
              <a:t>השהייה הארוכה וההרוגים הרבים דכדכו את ראש הממשלה מנחם בגין, ולכן החליט להתפטר מהממשלה ומהכנסת באוקטובר 1983 והסתגר בביתו עד סוף חייו, במרץ 1992.</a:t>
            </a:r>
            <a:endParaRPr sz="1400"/>
          </a:p>
          <a:p>
            <a:pPr indent="-317500" lvl="0" marL="457200" rtl="1" algn="r">
              <a:spcBef>
                <a:spcPts val="0"/>
              </a:spcBef>
              <a:spcAft>
                <a:spcPts val="0"/>
              </a:spcAft>
              <a:buSzPts val="1400"/>
              <a:buChar char="●"/>
            </a:pPr>
            <a:r>
              <a:rPr lang="iw" sz="1400"/>
              <a:t>החל מאוקטובר 1982 צה"ל פרס את כוחותיו לאורך מוצבים שנבנו לאורך הקו לאחר ביום מלחמת שלום הגליל</a:t>
            </a:r>
            <a:endParaRPr sz="1400"/>
          </a:p>
          <a:p>
            <a:pPr indent="-317500" lvl="0" marL="457200" rtl="1" algn="r">
              <a:spcBef>
                <a:spcPts val="0"/>
              </a:spcBef>
              <a:spcAft>
                <a:spcPts val="0"/>
              </a:spcAft>
              <a:buSzPts val="1400"/>
              <a:buChar char="●"/>
            </a:pPr>
            <a:r>
              <a:rPr lang="iw" sz="1400"/>
              <a:t>בינואר 1985 ראש הממשלה יצחק רבין קידם חוק שחשראל תיסוג לאחור מלבנון ותעשאר רק מס' קילומטרים בודדים בתוך שטח לבנון (שטח זה נקרא: רצועת הביטחון) וישראל נסוגה רשמית ביולי 1985, קרוב ל 3 שנים לאחר סיום המלחמה.</a:t>
            </a:r>
            <a:endParaRPr sz="1400"/>
          </a:p>
        </p:txBody>
      </p:sp>
      <p:pic>
        <p:nvPicPr>
          <p:cNvPr id="164" name="Google Shape;164;p18"/>
          <p:cNvPicPr preferRelativeResize="0"/>
          <p:nvPr/>
        </p:nvPicPr>
        <p:blipFill>
          <a:blip r:embed="rId3">
            <a:alphaModFix/>
          </a:blip>
          <a:stretch>
            <a:fillRect/>
          </a:stretch>
        </p:blipFill>
        <p:spPr>
          <a:xfrm>
            <a:off x="327725" y="383190"/>
            <a:ext cx="858700" cy="1144949"/>
          </a:xfrm>
          <a:prstGeom prst="rect">
            <a:avLst/>
          </a:prstGeom>
          <a:noFill/>
          <a:ln>
            <a:noFill/>
          </a:ln>
        </p:spPr>
      </p:pic>
      <p:pic>
        <p:nvPicPr>
          <p:cNvPr id="165" name="Google Shape;165;p18"/>
          <p:cNvPicPr preferRelativeResize="0"/>
          <p:nvPr/>
        </p:nvPicPr>
        <p:blipFill>
          <a:blip r:embed="rId4">
            <a:alphaModFix/>
          </a:blip>
          <a:stretch>
            <a:fillRect/>
          </a:stretch>
        </p:blipFill>
        <p:spPr>
          <a:xfrm>
            <a:off x="1389513" y="438658"/>
            <a:ext cx="1034025" cy="1034025"/>
          </a:xfrm>
          <a:prstGeom prst="rect">
            <a:avLst/>
          </a:prstGeom>
          <a:noFill/>
          <a:ln>
            <a:noFill/>
          </a:ln>
        </p:spPr>
      </p:pic>
      <p:pic>
        <p:nvPicPr>
          <p:cNvPr id="166" name="Google Shape;166;p18"/>
          <p:cNvPicPr preferRelativeResize="0"/>
          <p:nvPr/>
        </p:nvPicPr>
        <p:blipFill>
          <a:blip r:embed="rId5">
            <a:alphaModFix/>
          </a:blip>
          <a:stretch>
            <a:fillRect/>
          </a:stretch>
        </p:blipFill>
        <p:spPr>
          <a:xfrm>
            <a:off x="693475" y="1799117"/>
            <a:ext cx="1283976" cy="1831806"/>
          </a:xfrm>
          <a:prstGeom prst="rect">
            <a:avLst/>
          </a:prstGeom>
          <a:noFill/>
          <a:ln>
            <a:noFill/>
          </a:ln>
        </p:spPr>
      </p:pic>
      <p:pic>
        <p:nvPicPr>
          <p:cNvPr id="167" name="Google Shape;167;p18"/>
          <p:cNvPicPr preferRelativeResize="0"/>
          <p:nvPr/>
        </p:nvPicPr>
        <p:blipFill>
          <a:blip r:embed="rId6">
            <a:alphaModFix/>
          </a:blip>
          <a:stretch>
            <a:fillRect/>
          </a:stretch>
        </p:blipFill>
        <p:spPr>
          <a:xfrm>
            <a:off x="2494500" y="3003100"/>
            <a:ext cx="2994063" cy="1831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64925" y="422675"/>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a:latin typeface="Calibri"/>
                <a:ea typeface="Calibri"/>
                <a:cs typeface="Calibri"/>
                <a:sym typeface="Calibri"/>
              </a:rPr>
              <a:t>תוצאותיה המיידיות של המלחמה</a:t>
            </a:r>
            <a:endParaRPr>
              <a:latin typeface="Calibri"/>
              <a:ea typeface="Calibri"/>
              <a:cs typeface="Calibri"/>
              <a:sym typeface="Calibri"/>
            </a:endParaRPr>
          </a:p>
        </p:txBody>
      </p:sp>
      <p:sp>
        <p:nvSpPr>
          <p:cNvPr id="173" name="Google Shape;173;p19"/>
          <p:cNvSpPr txBox="1"/>
          <p:nvPr>
            <p:ph idx="1" type="body"/>
          </p:nvPr>
        </p:nvSpPr>
        <p:spPr>
          <a:xfrm>
            <a:off x="1402063" y="1017557"/>
            <a:ext cx="7505700" cy="2448000"/>
          </a:xfrm>
          <a:prstGeom prst="rect">
            <a:avLst/>
          </a:prstGeom>
        </p:spPr>
        <p:txBody>
          <a:bodyPr anchorCtr="0" anchor="t" bIns="91425" lIns="91425" spcFirstLastPara="1" rIns="91425" wrap="square" tIns="91425">
            <a:normAutofit/>
          </a:bodyPr>
          <a:lstStyle/>
          <a:p>
            <a:pPr indent="-323850" lvl="0" marL="457200" rtl="1" algn="r">
              <a:spcBef>
                <a:spcPts val="0"/>
              </a:spcBef>
              <a:spcAft>
                <a:spcPts val="0"/>
              </a:spcAft>
              <a:buSzPts val="1500"/>
              <a:buChar char="●"/>
            </a:pPr>
            <a:r>
              <a:rPr lang="iw" sz="1500"/>
              <a:t>צה"ל: 654 חיילי צה"ל נפלו בקרב, 4 נעדרים, 8 נפלו בשבי,</a:t>
            </a:r>
            <a:endParaRPr sz="1500"/>
          </a:p>
          <a:p>
            <a:pPr indent="-323850" lvl="0" marL="457200" rtl="1" algn="r">
              <a:spcBef>
                <a:spcPts val="0"/>
              </a:spcBef>
              <a:spcAft>
                <a:spcPts val="0"/>
              </a:spcAft>
              <a:buSzPts val="1500"/>
              <a:buChar char="●"/>
            </a:pPr>
            <a:r>
              <a:rPr lang="iw" sz="1500"/>
              <a:t>לבנון (האויב): 18000 הרוגים לאויב (רובם פלסטינים), 1200 חיילים סוריים נהרגו, 6000 לוחמים נשבו.</a:t>
            </a:r>
            <a:endParaRPr sz="1500"/>
          </a:p>
          <a:p>
            <a:pPr indent="-323850" lvl="0" marL="457200" rtl="1" algn="r">
              <a:spcBef>
                <a:spcPts val="0"/>
              </a:spcBef>
              <a:spcAft>
                <a:spcPts val="0"/>
              </a:spcAft>
              <a:buSzPts val="1500"/>
              <a:buChar char="●"/>
            </a:pPr>
            <a:r>
              <a:rPr lang="iw" sz="1500"/>
              <a:t>גירוש אש"ף מדרום לבנון לתוניסיה, הרס התשתיות שלו בדרום לבנון ותפיסת נשק רב.</a:t>
            </a:r>
            <a:endParaRPr sz="1500"/>
          </a:p>
          <a:p>
            <a:pPr indent="-323850" lvl="0" marL="457200" rtl="1" algn="r">
              <a:spcBef>
                <a:spcPts val="0"/>
              </a:spcBef>
              <a:spcAft>
                <a:spcPts val="0"/>
              </a:spcAft>
              <a:buSzPts val="1500"/>
              <a:buChar char="●"/>
            </a:pPr>
            <a:r>
              <a:rPr lang="iw" sz="1500"/>
              <a:t>הקמת צד"ל (צבא דרום לבנון) שסייע לצה"ל</a:t>
            </a:r>
            <a:endParaRPr sz="1500"/>
          </a:p>
          <a:p>
            <a:pPr indent="-323850" lvl="0" marL="457200" rtl="1" algn="r">
              <a:spcBef>
                <a:spcPts val="0"/>
              </a:spcBef>
              <a:spcAft>
                <a:spcPts val="0"/>
              </a:spcAft>
              <a:buSzPts val="1500"/>
              <a:buChar char="●"/>
            </a:pPr>
            <a:r>
              <a:rPr lang="iw" sz="1500"/>
              <a:t>פגיעה בצבא הסורי: פגיעה ביכולתו האווירית של צבא סוריה, פגיעה בכלכלה הסורית, הגברת ההרתעה של צה"ל מול לבנון</a:t>
            </a:r>
            <a:endParaRPr sz="1500"/>
          </a:p>
          <a:p>
            <a:pPr indent="-323850" lvl="0" marL="457200" rtl="1" algn="r">
              <a:spcBef>
                <a:spcPts val="0"/>
              </a:spcBef>
              <a:spcAft>
                <a:spcPts val="0"/>
              </a:spcAft>
              <a:buSzPts val="1500"/>
              <a:buChar char="●"/>
            </a:pPr>
            <a:r>
              <a:rPr lang="iw" sz="1500"/>
              <a:t>לאחר נסיגת צה"ל לרצועת הביטחון, חלה עלייה ניכרת בנכונות של קצינים והנגדים לחתום קבע</a:t>
            </a:r>
            <a:endParaRPr sz="1500"/>
          </a:p>
        </p:txBody>
      </p:sp>
      <p:pic>
        <p:nvPicPr>
          <p:cNvPr id="174" name="Google Shape;174;p19"/>
          <p:cNvPicPr preferRelativeResize="0"/>
          <p:nvPr/>
        </p:nvPicPr>
        <p:blipFill>
          <a:blip r:embed="rId3">
            <a:alphaModFix/>
          </a:blip>
          <a:stretch>
            <a:fillRect/>
          </a:stretch>
        </p:blipFill>
        <p:spPr>
          <a:xfrm>
            <a:off x="240000" y="258556"/>
            <a:ext cx="1083600" cy="1043900"/>
          </a:xfrm>
          <a:prstGeom prst="rect">
            <a:avLst/>
          </a:prstGeom>
          <a:noFill/>
          <a:ln>
            <a:noFill/>
          </a:ln>
        </p:spPr>
      </p:pic>
      <p:pic>
        <p:nvPicPr>
          <p:cNvPr id="175" name="Google Shape;175;p19"/>
          <p:cNvPicPr preferRelativeResize="0"/>
          <p:nvPr/>
        </p:nvPicPr>
        <p:blipFill>
          <a:blip r:embed="rId4">
            <a:alphaModFix/>
          </a:blip>
          <a:stretch>
            <a:fillRect/>
          </a:stretch>
        </p:blipFill>
        <p:spPr>
          <a:xfrm>
            <a:off x="918200" y="3096988"/>
            <a:ext cx="3314493" cy="1734575"/>
          </a:xfrm>
          <a:prstGeom prst="rect">
            <a:avLst/>
          </a:prstGeom>
          <a:noFill/>
          <a:ln>
            <a:noFill/>
          </a:ln>
        </p:spPr>
      </p:pic>
      <p:pic>
        <p:nvPicPr>
          <p:cNvPr id="176" name="Google Shape;176;p19"/>
          <p:cNvPicPr preferRelativeResize="0"/>
          <p:nvPr/>
        </p:nvPicPr>
        <p:blipFill rotWithShape="1">
          <a:blip r:embed="rId5">
            <a:alphaModFix/>
          </a:blip>
          <a:srcRect b="17861" l="0" r="0" t="20505"/>
          <a:stretch/>
        </p:blipFill>
        <p:spPr>
          <a:xfrm>
            <a:off x="5061250" y="3119376"/>
            <a:ext cx="2492435" cy="1689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933450" y="411250"/>
            <a:ext cx="7505700" cy="9546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iw">
                <a:latin typeface="Calibri"/>
                <a:ea typeface="Calibri"/>
                <a:cs typeface="Calibri"/>
                <a:sym typeface="Calibri"/>
              </a:rPr>
              <a:t>תוצאותיה ארוכות הטווח של המלחמה</a:t>
            </a:r>
            <a:endParaRPr>
              <a:latin typeface="Calibri"/>
              <a:ea typeface="Calibri"/>
              <a:cs typeface="Calibri"/>
              <a:sym typeface="Calibri"/>
            </a:endParaRPr>
          </a:p>
        </p:txBody>
      </p:sp>
      <p:sp>
        <p:nvSpPr>
          <p:cNvPr id="182" name="Google Shape;182;p20"/>
          <p:cNvSpPr txBox="1"/>
          <p:nvPr/>
        </p:nvSpPr>
        <p:spPr>
          <a:xfrm>
            <a:off x="1026425" y="1114400"/>
            <a:ext cx="7716300" cy="3263100"/>
          </a:xfrm>
          <a:prstGeom prst="rect">
            <a:avLst/>
          </a:prstGeom>
          <a:noFill/>
          <a:ln>
            <a:noFill/>
          </a:ln>
        </p:spPr>
        <p:txBody>
          <a:bodyPr anchorCtr="0" anchor="t" bIns="91425" lIns="91425" spcFirstLastPara="1" rIns="91425" wrap="square" tIns="91425">
            <a:spAutoFit/>
          </a:bodyPr>
          <a:lstStyle/>
          <a:p>
            <a:pPr indent="-330200" lvl="0" marL="457200" marR="228600" rtl="1" algn="r">
              <a:lnSpc>
                <a:spcPct val="115000"/>
              </a:lnSpc>
              <a:spcBef>
                <a:spcPts val="300"/>
              </a:spcBef>
              <a:spcAft>
                <a:spcPts val="0"/>
              </a:spcAft>
              <a:buClr>
                <a:srgbClr val="FF0000"/>
              </a:buClr>
              <a:buSzPts val="1600"/>
              <a:buFont typeface="Calibri"/>
              <a:buChar char="●"/>
            </a:pPr>
            <a:r>
              <a:rPr lang="iw" sz="1600">
                <a:solidFill>
                  <a:srgbClr val="FF0000"/>
                </a:solidFill>
                <a:highlight>
                  <a:srgbClr val="FFFFFF"/>
                </a:highlight>
                <a:latin typeface="Calibri"/>
                <a:ea typeface="Calibri"/>
                <a:cs typeface="Calibri"/>
                <a:sym typeface="Calibri"/>
              </a:rPr>
              <a:t>בתחום המדיני, ממשלות רבות בעולם המערבי גינו את כניסת צה"ל לביירות ואת הימצאות הצבא הישראלי בלבנון והדבר פגע במעמדה המדיני של ישראל, שהיה במגמת שיפור לאחר </a:t>
            </a:r>
            <a:r>
              <a:rPr lang="iw" sz="1600">
                <a:solidFill>
                  <a:srgbClr val="FF0000"/>
                </a:solidFill>
                <a:highlight>
                  <a:srgbClr val="FFFFFF"/>
                </a:highlight>
                <a:uFill>
                  <a:noFill/>
                </a:uFill>
                <a:latin typeface="Calibri"/>
                <a:ea typeface="Calibri"/>
                <a:cs typeface="Calibri"/>
                <a:sym typeface="Calibri"/>
                <a:hlinkClick r:id="rId3">
                  <a:extLst>
                    <a:ext uri="{A12FA001-AC4F-418D-AE19-62706E023703}">
                      <ahyp:hlinkClr val="tx"/>
                    </a:ext>
                  </a:extLst>
                </a:hlinkClick>
              </a:rPr>
              <a:t>הסכם השלום עם מצרים</a:t>
            </a:r>
            <a:r>
              <a:rPr lang="iw" sz="1600">
                <a:solidFill>
                  <a:srgbClr val="FF0000"/>
                </a:solidFill>
                <a:highlight>
                  <a:srgbClr val="FFFFFF"/>
                </a:highlight>
                <a:latin typeface="Calibri"/>
                <a:ea typeface="Calibri"/>
                <a:cs typeface="Calibri"/>
                <a:sym typeface="Calibri"/>
              </a:rPr>
              <a:t>. מומנטום השלום עם מצרים נפגע והיחסים הוגדרו כ"</a:t>
            </a:r>
            <a:r>
              <a:rPr lang="iw" sz="1600">
                <a:solidFill>
                  <a:srgbClr val="FF0000"/>
                </a:solidFill>
                <a:highlight>
                  <a:srgbClr val="FFFFFF"/>
                </a:highlight>
                <a:uFill>
                  <a:noFill/>
                </a:uFill>
                <a:latin typeface="Calibri"/>
                <a:ea typeface="Calibri"/>
                <a:cs typeface="Calibri"/>
                <a:sym typeface="Calibri"/>
                <a:hlinkClick r:id="rId4">
                  <a:extLst>
                    <a:ext uri="{A12FA001-AC4F-418D-AE19-62706E023703}">
                      <ahyp:hlinkClr val="tx"/>
                    </a:ext>
                  </a:extLst>
                </a:hlinkClick>
              </a:rPr>
              <a:t>שלום קר</a:t>
            </a:r>
            <a:r>
              <a:rPr lang="iw" sz="1600">
                <a:solidFill>
                  <a:srgbClr val="FF0000"/>
                </a:solidFill>
                <a:highlight>
                  <a:srgbClr val="FFFFFF"/>
                </a:highlight>
                <a:latin typeface="Calibri"/>
                <a:ea typeface="Calibri"/>
                <a:cs typeface="Calibri"/>
                <a:sym typeface="Calibri"/>
              </a:rPr>
              <a:t>".</a:t>
            </a:r>
            <a:endParaRPr sz="1600">
              <a:solidFill>
                <a:srgbClr val="FF0000"/>
              </a:solidFill>
              <a:highlight>
                <a:srgbClr val="FFFFFF"/>
              </a:highlight>
              <a:latin typeface="Calibri"/>
              <a:ea typeface="Calibri"/>
              <a:cs typeface="Calibri"/>
              <a:sym typeface="Calibri"/>
            </a:endParaRPr>
          </a:p>
          <a:p>
            <a:pPr indent="-330200" lvl="0" marL="457200" marR="228600" rtl="1" algn="r">
              <a:lnSpc>
                <a:spcPct val="115000"/>
              </a:lnSpc>
              <a:spcBef>
                <a:spcPts val="0"/>
              </a:spcBef>
              <a:spcAft>
                <a:spcPts val="0"/>
              </a:spcAft>
              <a:buClr>
                <a:srgbClr val="FF0000"/>
              </a:buClr>
              <a:buSzPts val="1600"/>
              <a:buFont typeface="Calibri"/>
              <a:buChar char="●"/>
            </a:pPr>
            <a:r>
              <a:rPr lang="iw" sz="1600">
                <a:solidFill>
                  <a:srgbClr val="FF0000"/>
                </a:solidFill>
                <a:highlight>
                  <a:srgbClr val="FFFFFF"/>
                </a:highlight>
                <a:latin typeface="Calibri"/>
                <a:ea typeface="Calibri"/>
                <a:cs typeface="Calibri"/>
                <a:sym typeface="Calibri"/>
              </a:rPr>
              <a:t>השהייה הארוכה והקשה בלבנון, חשפה את הצד הפגיע של צה"ל לעימותי גרילה קשים עם אנשי חזבאללה שהתעצמו והתמקצעו ושכונו "הבוץ הלבנוני". עימותים שצה"ל התקשה לתת להם מענה הולם גבו קורבנות רבים.</a:t>
            </a:r>
            <a:endParaRPr sz="1600">
              <a:solidFill>
                <a:srgbClr val="FF0000"/>
              </a:solidFill>
              <a:highlight>
                <a:srgbClr val="FFFFFF"/>
              </a:highlight>
              <a:latin typeface="Calibri"/>
              <a:ea typeface="Calibri"/>
              <a:cs typeface="Calibri"/>
              <a:sym typeface="Calibri"/>
            </a:endParaRPr>
          </a:p>
          <a:p>
            <a:pPr indent="-330200" lvl="0" marL="457200" marR="228600" rtl="1" algn="r">
              <a:lnSpc>
                <a:spcPct val="115000"/>
              </a:lnSpc>
              <a:spcBef>
                <a:spcPts val="0"/>
              </a:spcBef>
              <a:spcAft>
                <a:spcPts val="0"/>
              </a:spcAft>
              <a:buClr>
                <a:srgbClr val="FF0000"/>
              </a:buClr>
              <a:buSzPts val="1600"/>
              <a:buFont typeface="Calibri"/>
              <a:buChar char="●"/>
            </a:pPr>
            <a:r>
              <a:rPr lang="iw" sz="1600">
                <a:solidFill>
                  <a:srgbClr val="FF0000"/>
                </a:solidFill>
                <a:highlight>
                  <a:srgbClr val="FFFFFF"/>
                </a:highlight>
                <a:latin typeface="Calibri"/>
                <a:ea typeface="Calibri"/>
                <a:cs typeface="Calibri"/>
                <a:sym typeface="Calibri"/>
              </a:rPr>
              <a:t>בטווח הארוך יותר הביאה המלחמה לשחרורם של אלפי עצירים ואסירים ביטחוניים בעסקאות לחילופי שבויים.</a:t>
            </a:r>
            <a:endParaRPr sz="1600">
              <a:solidFill>
                <a:srgbClr val="FF0000"/>
              </a:solidFill>
              <a:highlight>
                <a:srgbClr val="FFFFFF"/>
              </a:highlight>
              <a:latin typeface="Calibri"/>
              <a:ea typeface="Calibri"/>
              <a:cs typeface="Calibri"/>
              <a:sym typeface="Calibri"/>
            </a:endParaRPr>
          </a:p>
          <a:p>
            <a:pPr indent="-330200" lvl="0" marL="457200" marR="228600" rtl="1" algn="r">
              <a:lnSpc>
                <a:spcPct val="115000"/>
              </a:lnSpc>
              <a:spcBef>
                <a:spcPts val="0"/>
              </a:spcBef>
              <a:spcAft>
                <a:spcPts val="0"/>
              </a:spcAft>
              <a:buClr>
                <a:srgbClr val="FF0000"/>
              </a:buClr>
              <a:buSzPts val="1600"/>
              <a:buFont typeface="Calibri"/>
              <a:buChar char="●"/>
            </a:pPr>
            <a:r>
              <a:rPr lang="iw" sz="1600">
                <a:solidFill>
                  <a:srgbClr val="FF0000"/>
                </a:solidFill>
                <a:highlight>
                  <a:srgbClr val="FFFFFF"/>
                </a:highlight>
                <a:latin typeface="Calibri"/>
                <a:ea typeface="Calibri"/>
                <a:cs typeface="Calibri"/>
                <a:sym typeface="Calibri"/>
              </a:rPr>
              <a:t>נסיגת אשף מלבנון הייתה אחד הגורמים לנכונתו של יאסר ערפאת להגיע לוועדת מדריד שהובילה להסכמי אוסלו, אולם מצד שני נסיגת צה"ל לגבולות רצועת הביטחון הובילה להתעצמותו של חזבאללה שהביאה לנסיגת צה"ל מלבנון במאי 2000</a:t>
            </a:r>
            <a:endParaRPr sz="1600">
              <a:solidFill>
                <a:srgbClr val="FF0000"/>
              </a:solidFill>
              <a:highlight>
                <a:srgbClr val="FFFFFF"/>
              </a:highlight>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0" y="-946410"/>
            <a:ext cx="9144000" cy="6089911"/>
          </a:xfrm>
          <a:prstGeom prst="rect">
            <a:avLst/>
          </a:prstGeom>
          <a:noFill/>
          <a:ln>
            <a:noFill/>
          </a:ln>
        </p:spPr>
      </p:pic>
      <p:sp>
        <p:nvSpPr>
          <p:cNvPr id="188" name="Google Shape;188;p21"/>
          <p:cNvSpPr txBox="1"/>
          <p:nvPr>
            <p:ph type="title"/>
          </p:nvPr>
        </p:nvSpPr>
        <p:spPr>
          <a:xfrm>
            <a:off x="1476225" y="2742400"/>
            <a:ext cx="6107100" cy="21921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lang="iw" sz="7600" u="sng">
                <a:solidFill>
                  <a:schemeClr val="dk1"/>
                </a:solidFill>
                <a:highlight>
                  <a:schemeClr val="dk2"/>
                </a:highlight>
                <a:latin typeface="Calibri"/>
                <a:ea typeface="Calibri"/>
                <a:cs typeface="Calibri"/>
                <a:sym typeface="Calibri"/>
                <a:hlinkClick r:id="rId4">
                  <a:extLst>
                    <a:ext uri="{A12FA001-AC4F-418D-AE19-62706E023703}">
                      <ahyp:hlinkClr val="tx"/>
                    </a:ext>
                  </a:extLst>
                </a:hlinkClick>
              </a:rPr>
              <a:t>קהוט!!!</a:t>
            </a:r>
            <a:endParaRPr sz="7600">
              <a:solidFill>
                <a:schemeClr val="dk1"/>
              </a:solidFill>
              <a:highlight>
                <a:schemeClr val="dk2"/>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